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4"/>
  </p:sldMasterIdLst>
  <p:notesMasterIdLst>
    <p:notesMasterId r:id="rId40"/>
  </p:notesMasterIdLst>
  <p:sldIdLst>
    <p:sldId id="422" r:id="rId5"/>
    <p:sldId id="424" r:id="rId6"/>
    <p:sldId id="454" r:id="rId7"/>
    <p:sldId id="431" r:id="rId8"/>
    <p:sldId id="432" r:id="rId9"/>
    <p:sldId id="387" r:id="rId10"/>
    <p:sldId id="430" r:id="rId11"/>
    <p:sldId id="433" r:id="rId12"/>
    <p:sldId id="434" r:id="rId13"/>
    <p:sldId id="397" r:id="rId14"/>
    <p:sldId id="429" r:id="rId15"/>
    <p:sldId id="435" r:id="rId16"/>
    <p:sldId id="436" r:id="rId17"/>
    <p:sldId id="403" r:id="rId18"/>
    <p:sldId id="427" r:id="rId19"/>
    <p:sldId id="437" r:id="rId20"/>
    <p:sldId id="438" r:id="rId21"/>
    <p:sldId id="439" r:id="rId22"/>
    <p:sldId id="440" r:id="rId23"/>
    <p:sldId id="404" r:id="rId24"/>
    <p:sldId id="428" r:id="rId25"/>
    <p:sldId id="441" r:id="rId26"/>
    <p:sldId id="442" r:id="rId27"/>
    <p:sldId id="443" r:id="rId28"/>
    <p:sldId id="444" r:id="rId29"/>
    <p:sldId id="445" r:id="rId30"/>
    <p:sldId id="446" r:id="rId31"/>
    <p:sldId id="447" r:id="rId32"/>
    <p:sldId id="448" r:id="rId33"/>
    <p:sldId id="449" r:id="rId34"/>
    <p:sldId id="450" r:id="rId35"/>
    <p:sldId id="452" r:id="rId36"/>
    <p:sldId id="455" r:id="rId37"/>
    <p:sldId id="456" r:id="rId38"/>
    <p:sldId id="421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6921E"/>
    <a:srgbClr val="BC75B0"/>
    <a:srgbClr val="1D71B7"/>
    <a:srgbClr val="FFD10E"/>
    <a:srgbClr val="F8AA4F"/>
    <a:srgbClr val="44C5EA"/>
    <a:srgbClr val="BED63A"/>
    <a:srgbClr val="808285"/>
    <a:srgbClr val="2E75B6"/>
    <a:srgbClr val="FFFF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 varScale="1">
        <p:scale>
          <a:sx n="45" d="100"/>
          <a:sy n="45" d="100"/>
        </p:scale>
        <p:origin x="-64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07466-672B-404C-BA3E-8B0860896969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C159E-722B-4E38-B0DB-8841F3BFA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007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228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0479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36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153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37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188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93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022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927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888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255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88D0D-3C20-4F4C-8B8F-E4E6CE8C9DA9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B3E9A-0FC0-4F48-88FA-D257FB601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405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evnik.ru/" TargetMode="External"/><Relationship Id="rId2" Type="http://schemas.openxmlformats.org/officeDocument/2006/relationships/hyperlink" Target="mailto:team@company.dnevnik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9625">
            <a:off x="3525868" y="-2915919"/>
            <a:ext cx="12379269" cy="12587711"/>
          </a:xfrm>
          <a:prstGeom prst="rect">
            <a:avLst/>
          </a:prstGeom>
          <a:noFill/>
        </p:spPr>
      </p:pic>
      <p:grpSp>
        <p:nvGrpSpPr>
          <p:cNvPr id="27" name="Группа 5"/>
          <p:cNvGrpSpPr>
            <a:grpSpLocks/>
          </p:cNvGrpSpPr>
          <p:nvPr/>
        </p:nvGrpSpPr>
        <p:grpSpPr bwMode="auto">
          <a:xfrm>
            <a:off x="1" y="6420167"/>
            <a:ext cx="12211051" cy="45719"/>
            <a:chOff x="1" y="6301076"/>
            <a:chExt cx="9143999" cy="55694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30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31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32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33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34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8139" y="1701076"/>
            <a:ext cx="6194448" cy="243109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533899" y="3913748"/>
            <a:ext cx="7100639" cy="12926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"/>
            <a:r>
              <a:rPr lang="ru-RU" sz="2100" dirty="0" smtClean="0">
                <a:solidFill>
                  <a:srgbClr val="0273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Реализация требований ФГОС на примере</a:t>
            </a:r>
          </a:p>
          <a:p>
            <a:pPr algn="ctr" fontAlgn="b"/>
            <a:r>
              <a:rPr lang="ru-RU" sz="2100" dirty="0" smtClean="0">
                <a:solidFill>
                  <a:srgbClr val="0273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ИС «Дневник.ру»</a:t>
            </a:r>
          </a:p>
          <a:p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728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1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010247" y="1843314"/>
            <a:ext cx="10515600" cy="30734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Фиксация хода образовательного процесса</a:t>
            </a:r>
            <a:endParaRPr lang="ru-RU" sz="5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62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1" y="6420167"/>
            <a:ext cx="12211051" cy="45719"/>
            <a:chOff x="1" y="6301076"/>
            <a:chExt cx="9143999" cy="55694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6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7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8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9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0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grpSp>
        <p:nvGrpSpPr>
          <p:cNvPr id="11" name="Группа 5"/>
          <p:cNvGrpSpPr>
            <a:grpSpLocks/>
          </p:cNvGrpSpPr>
          <p:nvPr/>
        </p:nvGrpSpPr>
        <p:grpSpPr bwMode="auto">
          <a:xfrm>
            <a:off x="1" y="907407"/>
            <a:ext cx="12211051" cy="45719"/>
            <a:chOff x="1" y="6301076"/>
            <a:chExt cx="9143999" cy="556948"/>
          </a:xfrm>
        </p:grpSpPr>
        <p:sp>
          <p:nvSpPr>
            <p:cNvPr id="12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3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4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5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16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17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8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272415" y="251463"/>
            <a:ext cx="9899196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1D71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Фиксация хода образовательного процесса</a:t>
            </a:r>
            <a:endParaRPr lang="ru-RU" sz="2400" b="1" dirty="0">
              <a:solidFill>
                <a:srgbClr val="1D71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010" y="4612906"/>
            <a:ext cx="3601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ct val="0"/>
              </a:spcBef>
            </a:pPr>
            <a:endParaRPr lang="ru-RU" altLang="ru-RU" sz="2000" dirty="0" smtClean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 smtClean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2415" y="1109725"/>
            <a:ext cx="9439253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Clr>
                <a:srgbClr val="F6921E"/>
              </a:buClr>
            </a:pP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Данное требование реализуется в двух разделах: </a:t>
            </a:r>
            <a:endParaRPr lang="ru-RU" altLang="ru-RU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-285750" algn="just">
              <a:lnSpc>
                <a:spcPct val="130000"/>
              </a:lnSpc>
              <a:spcBef>
                <a:spcPct val="0"/>
              </a:spcBef>
              <a:buClr>
                <a:srgbClr val="FFD10E"/>
              </a:buClr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журналы;</a:t>
            </a:r>
            <a:endParaRPr lang="ru-RU" altLang="ru-RU" dirty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-285750" algn="just">
              <a:lnSpc>
                <a:spcPct val="130000"/>
              </a:lnSpc>
              <a:spcBef>
                <a:spcPct val="0"/>
              </a:spcBef>
              <a:buClr>
                <a:srgbClr val="FFD10E"/>
              </a:buClr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отчёты.</a:t>
            </a:r>
            <a:endParaRPr lang="ru-RU" altLang="ru-RU" dirty="0">
              <a:solidFill>
                <a:srgbClr val="BC75B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30"/>
          <a:stretch/>
        </p:blipFill>
        <p:spPr>
          <a:xfrm>
            <a:off x="2987040" y="1736000"/>
            <a:ext cx="6345591" cy="4311157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0851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1" y="6420167"/>
            <a:ext cx="12211051" cy="45719"/>
            <a:chOff x="1" y="6301076"/>
            <a:chExt cx="9143999" cy="55694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6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7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8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9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0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grpSp>
        <p:nvGrpSpPr>
          <p:cNvPr id="11" name="Группа 5"/>
          <p:cNvGrpSpPr>
            <a:grpSpLocks/>
          </p:cNvGrpSpPr>
          <p:nvPr/>
        </p:nvGrpSpPr>
        <p:grpSpPr bwMode="auto">
          <a:xfrm>
            <a:off x="1" y="907407"/>
            <a:ext cx="12211051" cy="45719"/>
            <a:chOff x="1" y="6301076"/>
            <a:chExt cx="9143999" cy="556948"/>
          </a:xfrm>
        </p:grpSpPr>
        <p:sp>
          <p:nvSpPr>
            <p:cNvPr id="12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3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4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5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16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17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8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272414" y="251463"/>
            <a:ext cx="10334625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1D71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Фиксация хода образовательного процесса</a:t>
            </a:r>
            <a:endParaRPr lang="ru-RU" sz="2400" b="1" dirty="0">
              <a:solidFill>
                <a:srgbClr val="1D71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010" y="4612906"/>
            <a:ext cx="3601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ct val="0"/>
              </a:spcBef>
            </a:pPr>
            <a:endParaRPr lang="ru-RU" altLang="ru-RU" sz="2000" dirty="0" smtClean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 smtClean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2414" y="1109725"/>
            <a:ext cx="11415010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Clr>
                <a:srgbClr val="F6921E"/>
              </a:buClr>
            </a:pP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разделе </a:t>
            </a:r>
            <a:r>
              <a:rPr lang="ru-RU" altLang="ru-RU" dirty="0" smtClean="0">
                <a:solidFill>
                  <a:srgbClr val="FFD10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«Журналы» </a:t>
            </a: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отображается страница оценок по предмету определённого класса. 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6921E"/>
              </a:buClr>
            </a:pP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Также есть возможность просмотра </a:t>
            </a:r>
            <a:r>
              <a:rPr lang="ru-RU" altLang="ru-RU" dirty="0" smtClean="0">
                <a:solidFill>
                  <a:srgbClr val="FFD10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журнала за неделю</a:t>
            </a: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в котором собрана сводная информация о прошедших уроках конкретного класса, посещаемости учеников и полученных оценках.</a:t>
            </a:r>
            <a:endParaRPr lang="ru-RU" altLang="ru-RU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00"/>
          <a:stretch/>
        </p:blipFill>
        <p:spPr>
          <a:xfrm>
            <a:off x="3169920" y="2504661"/>
            <a:ext cx="5783768" cy="3771191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469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1" y="6420167"/>
            <a:ext cx="12211051" cy="45719"/>
            <a:chOff x="1" y="6301076"/>
            <a:chExt cx="9143999" cy="55694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6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7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8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9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0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grpSp>
        <p:nvGrpSpPr>
          <p:cNvPr id="11" name="Группа 5"/>
          <p:cNvGrpSpPr>
            <a:grpSpLocks/>
          </p:cNvGrpSpPr>
          <p:nvPr/>
        </p:nvGrpSpPr>
        <p:grpSpPr bwMode="auto">
          <a:xfrm>
            <a:off x="1" y="907407"/>
            <a:ext cx="12211051" cy="45719"/>
            <a:chOff x="1" y="6301076"/>
            <a:chExt cx="9143999" cy="556948"/>
          </a:xfrm>
        </p:grpSpPr>
        <p:sp>
          <p:nvSpPr>
            <p:cNvPr id="12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3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4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5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16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17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8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272414" y="251463"/>
            <a:ext cx="9664065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1D71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Фиксация хода образовательного процесса</a:t>
            </a:r>
            <a:endParaRPr lang="ru-RU" sz="2400" b="1" dirty="0">
              <a:solidFill>
                <a:srgbClr val="1D71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010" y="4612906"/>
            <a:ext cx="3601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ct val="0"/>
              </a:spcBef>
            </a:pPr>
            <a:endParaRPr lang="ru-RU" altLang="ru-RU" sz="2000" dirty="0" smtClean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 smtClean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2415" y="1106596"/>
            <a:ext cx="641463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Clr>
                <a:srgbClr val="F6921E"/>
              </a:buClr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Представлено более 20-ти автоматических отчётов. </a:t>
            </a:r>
          </a:p>
          <a:p>
            <a:pPr marL="285750" indent="-285750">
              <a:lnSpc>
                <a:spcPct val="130000"/>
              </a:lnSpc>
              <a:buClr>
                <a:srgbClr val="F6921E"/>
              </a:buClr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Каждый отчёт можно экспортировать в </a:t>
            </a:r>
            <a:r>
              <a:rPr lang="en-US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Excel </a:t>
            </a: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распечатать.</a:t>
            </a:r>
          </a:p>
          <a:p>
            <a:pPr marL="285750" indent="-285750">
              <a:lnSpc>
                <a:spcPct val="130000"/>
              </a:lnSpc>
              <a:buClr>
                <a:srgbClr val="F6921E"/>
              </a:buClr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Доступно заполнение региональных и федеральных отчётов (РИК-83, ОШ-1, Паспорт ОУ и т.д.).</a:t>
            </a:r>
          </a:p>
          <a:p>
            <a:pPr>
              <a:lnSpc>
                <a:spcPct val="130000"/>
              </a:lnSpc>
              <a:spcBef>
                <a:spcPts val="1200"/>
              </a:spcBef>
              <a:buClr>
                <a:srgbClr val="F6921E"/>
              </a:buClr>
            </a:pPr>
            <a:r>
              <a:rPr lang="ru-RU" altLang="ru-RU" dirty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Таким образом, в данных разделах выполняется фиксация хода образовательной части учебного процесса и предметных результатов освоения основной образовательной программы общего образования, что </a:t>
            </a:r>
            <a:r>
              <a:rPr lang="ru-RU" altLang="ru-RU" dirty="0">
                <a:solidFill>
                  <a:srgbClr val="FFD10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соответствует требованиям ФГОС</a:t>
            </a:r>
            <a:r>
              <a:rPr lang="ru-RU" altLang="ru-RU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altLang="ru-RU" dirty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878465" y="1178158"/>
            <a:ext cx="5113187" cy="3934531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7622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6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988722" y="1926618"/>
            <a:ext cx="10515600" cy="26157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Взаимодействие 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между участниками образовательного процесса</a:t>
            </a:r>
            <a:endParaRPr lang="ru-RU" sz="5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1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1" y="6420167"/>
            <a:ext cx="12211051" cy="45719"/>
            <a:chOff x="1" y="6301076"/>
            <a:chExt cx="9143999" cy="55694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6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7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8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9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0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272414" y="251463"/>
            <a:ext cx="11500485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1D71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Взаимодействие между участниками образовательного процесса</a:t>
            </a:r>
            <a:endParaRPr lang="ru-RU" sz="2400" b="1" dirty="0">
              <a:solidFill>
                <a:srgbClr val="1D71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010" y="4612906"/>
            <a:ext cx="3601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ct val="0"/>
              </a:spcBef>
            </a:pPr>
            <a:endParaRPr lang="ru-RU" altLang="ru-RU" sz="2000" dirty="0" smtClean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 smtClean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2414" y="1109725"/>
            <a:ext cx="11317038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buClr>
                <a:srgbClr val="F6921E"/>
              </a:buClr>
            </a:pPr>
            <a:r>
              <a:rPr lang="ru-RU" altLang="ru-RU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Данное требование реализовано в разделах </a:t>
            </a:r>
            <a:r>
              <a:rPr lang="ru-RU" altLang="ru-RU" dirty="0" smtClean="0">
                <a:solidFill>
                  <a:srgbClr val="BED6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«События»</a:t>
            </a:r>
            <a:r>
              <a:rPr lang="ru-RU" altLang="ru-RU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altLang="ru-RU" dirty="0" smtClean="0">
                <a:solidFill>
                  <a:srgbClr val="BED6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«Объявления»</a:t>
            </a:r>
            <a:r>
              <a:rPr lang="ru-RU" altLang="ru-RU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altLang="ru-RU" dirty="0" smtClean="0">
                <a:solidFill>
                  <a:srgbClr val="BED6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«Форум»</a:t>
            </a:r>
            <a:r>
              <a:rPr lang="ru-RU" altLang="ru-RU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altLang="ru-RU" dirty="0" smtClean="0">
                <a:solidFill>
                  <a:srgbClr val="BED6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«Группы»</a:t>
            </a:r>
            <a:r>
              <a:rPr lang="ru-RU" altLang="ru-RU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а также с помощью электронной почты с доменом </a:t>
            </a:r>
            <a:r>
              <a:rPr lang="en-US" altLang="ru-RU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@dnevnik.ru</a:t>
            </a:r>
            <a:r>
              <a:rPr lang="ru-RU" altLang="ru-RU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altLang="ru-RU" dirty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717" y="2156261"/>
            <a:ext cx="8043877" cy="3960440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grpSp>
        <p:nvGrpSpPr>
          <p:cNvPr id="24" name="Группа 5"/>
          <p:cNvGrpSpPr>
            <a:grpSpLocks/>
          </p:cNvGrpSpPr>
          <p:nvPr/>
        </p:nvGrpSpPr>
        <p:grpSpPr bwMode="auto">
          <a:xfrm>
            <a:off x="1" y="907407"/>
            <a:ext cx="12211051" cy="45719"/>
            <a:chOff x="1" y="6301076"/>
            <a:chExt cx="9143999" cy="556948"/>
          </a:xfrm>
        </p:grpSpPr>
        <p:sp>
          <p:nvSpPr>
            <p:cNvPr id="25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6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7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9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30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31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32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95127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1" y="6420167"/>
            <a:ext cx="12211051" cy="45719"/>
            <a:chOff x="1" y="6301076"/>
            <a:chExt cx="9143999" cy="55694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6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7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8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9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0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272414" y="251463"/>
            <a:ext cx="11500485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1D71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Взаимодействие между участниками образовательного процесса</a:t>
            </a:r>
            <a:endParaRPr lang="ru-RU" sz="2400" b="1" dirty="0">
              <a:solidFill>
                <a:srgbClr val="1D71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010" y="4612906"/>
            <a:ext cx="3601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ct val="0"/>
              </a:spcBef>
            </a:pPr>
            <a:endParaRPr lang="ru-RU" altLang="ru-RU" sz="2000" dirty="0" smtClean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 smtClean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2414" y="1105493"/>
            <a:ext cx="11317038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buClr>
                <a:srgbClr val="F6921E"/>
              </a:buClr>
            </a:pP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помощью сервиса </a:t>
            </a:r>
            <a:r>
              <a:rPr lang="ru-RU" altLang="ru-RU" dirty="0" smtClean="0">
                <a:solidFill>
                  <a:srgbClr val="BED6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«Сообщения» </a:t>
            </a: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можно общаться не только с пользователями внутри школы, но и со всеми остальными участниками единой образовательной сети «Дневник.ру».</a:t>
            </a:r>
            <a:endParaRPr lang="ru-RU" altLang="ru-RU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1947" y="2070391"/>
            <a:ext cx="7586832" cy="4046310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grpSp>
        <p:nvGrpSpPr>
          <p:cNvPr id="23" name="Группа 5"/>
          <p:cNvGrpSpPr>
            <a:grpSpLocks/>
          </p:cNvGrpSpPr>
          <p:nvPr/>
        </p:nvGrpSpPr>
        <p:grpSpPr bwMode="auto">
          <a:xfrm>
            <a:off x="1" y="907407"/>
            <a:ext cx="12211051" cy="45719"/>
            <a:chOff x="1" y="6301076"/>
            <a:chExt cx="9143999" cy="556948"/>
          </a:xfrm>
        </p:grpSpPr>
        <p:sp>
          <p:nvSpPr>
            <p:cNvPr id="25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6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7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9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30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31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32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448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1" y="6420167"/>
            <a:ext cx="12211051" cy="45719"/>
            <a:chOff x="1" y="6301076"/>
            <a:chExt cx="9143999" cy="55694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6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7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8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9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0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272414" y="251463"/>
            <a:ext cx="11500485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1D71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Взаимодействие между участниками образовательного процесса</a:t>
            </a:r>
            <a:endParaRPr lang="ru-RU" sz="2400" b="1" dirty="0">
              <a:solidFill>
                <a:srgbClr val="1D71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010" y="4612906"/>
            <a:ext cx="3601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ct val="0"/>
              </a:spcBef>
            </a:pPr>
            <a:endParaRPr lang="ru-RU" altLang="ru-RU" sz="2000" dirty="0" smtClean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 smtClean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2414" y="1107486"/>
            <a:ext cx="11317038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buClr>
                <a:srgbClr val="F6921E"/>
              </a:buClr>
            </a:pP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Раздел </a:t>
            </a:r>
            <a:r>
              <a:rPr lang="ru-RU" altLang="ru-RU" dirty="0" smtClean="0">
                <a:solidFill>
                  <a:srgbClr val="BED6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«Форум»</a:t>
            </a: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доступен для зарегистрированных пользователей и обеспечивает коммуникацию между участниками школы.</a:t>
            </a:r>
            <a:endParaRPr lang="ru-RU" altLang="ru-RU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5148" y="2074377"/>
            <a:ext cx="8460432" cy="4169287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grpSp>
        <p:nvGrpSpPr>
          <p:cNvPr id="24" name="Группа 5"/>
          <p:cNvGrpSpPr>
            <a:grpSpLocks/>
          </p:cNvGrpSpPr>
          <p:nvPr/>
        </p:nvGrpSpPr>
        <p:grpSpPr bwMode="auto">
          <a:xfrm>
            <a:off x="1" y="907407"/>
            <a:ext cx="12211051" cy="45719"/>
            <a:chOff x="1" y="6301076"/>
            <a:chExt cx="9143999" cy="556948"/>
          </a:xfrm>
        </p:grpSpPr>
        <p:sp>
          <p:nvSpPr>
            <p:cNvPr id="25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6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7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9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30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31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32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14527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1" y="6420167"/>
            <a:ext cx="12211051" cy="45719"/>
            <a:chOff x="1" y="6301076"/>
            <a:chExt cx="9143999" cy="55694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6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7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8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9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0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272414" y="251463"/>
            <a:ext cx="11500485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1D71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Взаимодействие между участниками образовательного процесса</a:t>
            </a:r>
            <a:endParaRPr lang="ru-RU" sz="2400" b="1" dirty="0">
              <a:solidFill>
                <a:srgbClr val="1D71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010" y="4612906"/>
            <a:ext cx="3601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ct val="0"/>
              </a:spcBef>
            </a:pPr>
            <a:endParaRPr lang="ru-RU" altLang="ru-RU" sz="2000" dirty="0" smtClean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 smtClean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2413" y="1109725"/>
            <a:ext cx="11394653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buClr>
                <a:srgbClr val="F6921E"/>
              </a:buClr>
            </a:pP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Раздел </a:t>
            </a:r>
            <a:r>
              <a:rPr lang="ru-RU" altLang="ru-RU" dirty="0" smtClean="0">
                <a:solidFill>
                  <a:srgbClr val="BED6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«Группы» </a:t>
            </a: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доступен для зарегистрированных пользователей и обеспечивает коммуникацию между участниками школы на конкретную тему. Для организации общения участников из разных школ реализованы группы со статусом </a:t>
            </a:r>
            <a:r>
              <a:rPr lang="ru-RU" altLang="ru-RU" dirty="0" smtClean="0">
                <a:solidFill>
                  <a:srgbClr val="BED6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«Глобальная»</a:t>
            </a: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6921E"/>
              </a:buClr>
            </a:pPr>
            <a:endParaRPr lang="ru-RU" altLang="ru-RU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9878" y="2360812"/>
            <a:ext cx="7429476" cy="3857037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grpSp>
        <p:nvGrpSpPr>
          <p:cNvPr id="23" name="Группа 5"/>
          <p:cNvGrpSpPr>
            <a:grpSpLocks/>
          </p:cNvGrpSpPr>
          <p:nvPr/>
        </p:nvGrpSpPr>
        <p:grpSpPr bwMode="auto">
          <a:xfrm>
            <a:off x="1" y="907407"/>
            <a:ext cx="12211051" cy="45719"/>
            <a:chOff x="1" y="6301076"/>
            <a:chExt cx="9143999" cy="556948"/>
          </a:xfrm>
        </p:grpSpPr>
        <p:sp>
          <p:nvSpPr>
            <p:cNvPr id="25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6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7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9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30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31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32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2942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1" y="6420167"/>
            <a:ext cx="12211051" cy="45719"/>
            <a:chOff x="1" y="6301076"/>
            <a:chExt cx="9143999" cy="55694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6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7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8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9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0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272414" y="251463"/>
            <a:ext cx="11500485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1D71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Взаимодействие между участниками образовательного процесса</a:t>
            </a:r>
            <a:endParaRPr lang="ru-RU" sz="2400" b="1" dirty="0">
              <a:solidFill>
                <a:srgbClr val="1D71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010" y="4612906"/>
            <a:ext cx="3601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ct val="0"/>
              </a:spcBef>
            </a:pPr>
            <a:endParaRPr lang="ru-RU" altLang="ru-RU" sz="2000" dirty="0" smtClean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 smtClean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2414" y="1109725"/>
            <a:ext cx="11317038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buClr>
                <a:srgbClr val="F6921E"/>
              </a:buClr>
            </a:pP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общения между родителями и преподавателями доступен раздел </a:t>
            </a:r>
            <a:r>
              <a:rPr lang="ru-RU" altLang="ru-RU" dirty="0" smtClean="0">
                <a:solidFill>
                  <a:srgbClr val="BED6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«Родительская»</a:t>
            </a: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6921E"/>
              </a:buClr>
            </a:pPr>
            <a:endParaRPr lang="ru-RU" altLang="ru-RU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6476" y="1784447"/>
            <a:ext cx="7812360" cy="4199938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75000"/>
              </a:prstClr>
            </a:outerShdw>
          </a:effectLst>
        </p:spPr>
      </p:pic>
      <p:grpSp>
        <p:nvGrpSpPr>
          <p:cNvPr id="24" name="Группа 5"/>
          <p:cNvGrpSpPr>
            <a:grpSpLocks/>
          </p:cNvGrpSpPr>
          <p:nvPr/>
        </p:nvGrpSpPr>
        <p:grpSpPr bwMode="auto">
          <a:xfrm>
            <a:off x="1" y="907407"/>
            <a:ext cx="12211051" cy="45719"/>
            <a:chOff x="1" y="6301076"/>
            <a:chExt cx="9143999" cy="556948"/>
          </a:xfrm>
        </p:grpSpPr>
        <p:sp>
          <p:nvSpPr>
            <p:cNvPr id="25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6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7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9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30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31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32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5825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1" y="6420167"/>
            <a:ext cx="12211051" cy="45719"/>
            <a:chOff x="1" y="6301076"/>
            <a:chExt cx="9143999" cy="55694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6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7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8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9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0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grpSp>
        <p:nvGrpSpPr>
          <p:cNvPr id="11" name="Группа 5"/>
          <p:cNvGrpSpPr>
            <a:grpSpLocks/>
          </p:cNvGrpSpPr>
          <p:nvPr/>
        </p:nvGrpSpPr>
        <p:grpSpPr bwMode="auto">
          <a:xfrm>
            <a:off x="1" y="907407"/>
            <a:ext cx="12211051" cy="45719"/>
            <a:chOff x="1" y="6301076"/>
            <a:chExt cx="9143999" cy="556948"/>
          </a:xfrm>
        </p:grpSpPr>
        <p:sp>
          <p:nvSpPr>
            <p:cNvPr id="12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3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4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5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16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17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8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272415" y="251463"/>
            <a:ext cx="9630864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1D71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Требования ФГОС основного общего образования</a:t>
            </a:r>
            <a:endParaRPr lang="ru-RU" sz="2400" b="1" dirty="0">
              <a:solidFill>
                <a:srgbClr val="1D71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2415" y="1109725"/>
            <a:ext cx="11431339" cy="405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rgbClr val="1D71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Согласно Федеральному государственному </a:t>
            </a:r>
            <a:r>
              <a:rPr lang="ru-RU" altLang="ru-RU" dirty="0">
                <a:solidFill>
                  <a:srgbClr val="1D71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</a:t>
            </a:r>
            <a:r>
              <a:rPr lang="ru-RU" altLang="ru-RU" dirty="0" smtClean="0">
                <a:solidFill>
                  <a:srgbClr val="1D71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бразовательному </a:t>
            </a:r>
            <a:r>
              <a:rPr lang="ru-RU" altLang="ru-RU" dirty="0">
                <a:solidFill>
                  <a:srgbClr val="1D71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</a:t>
            </a:r>
            <a:r>
              <a:rPr lang="ru-RU" altLang="ru-RU" dirty="0" smtClean="0">
                <a:solidFill>
                  <a:srgbClr val="1D71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тандарту основного </a:t>
            </a:r>
            <a:r>
              <a:rPr lang="ru-RU" altLang="ru-RU" dirty="0">
                <a:solidFill>
                  <a:srgbClr val="1D71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</a:t>
            </a:r>
            <a:r>
              <a:rPr lang="ru-RU" altLang="ru-RU" dirty="0" smtClean="0">
                <a:solidFill>
                  <a:srgbClr val="1D71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бщего </a:t>
            </a:r>
            <a:r>
              <a:rPr lang="ru-RU" altLang="ru-RU" dirty="0">
                <a:solidFill>
                  <a:srgbClr val="1D71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</a:t>
            </a:r>
            <a:r>
              <a:rPr lang="ru-RU" altLang="ru-RU" dirty="0" smtClean="0">
                <a:solidFill>
                  <a:srgbClr val="1D71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бразования, информационно-образовательная среда образовательной организации должна включать в себя:</a:t>
            </a:r>
          </a:p>
          <a:p>
            <a:pPr indent="-285750" algn="just">
              <a:lnSpc>
                <a:spcPct val="130000"/>
              </a:lnSpc>
              <a:spcBef>
                <a:spcPct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совокупность технологических средств (цифровые образовательные ресурсы, компьютеры и иное ИКТ оборудование, коммуникационные каналы, систему современных педагогических технологий);</a:t>
            </a:r>
          </a:p>
          <a:p>
            <a:pPr indent="-285750" algn="just">
              <a:lnSpc>
                <a:spcPct val="130000"/>
              </a:lnSpc>
              <a:spcBef>
                <a:spcPct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культурные и организационные формы информационного взаимодействия;</a:t>
            </a:r>
          </a:p>
          <a:p>
            <a:pPr indent="-285750" algn="just">
              <a:lnSpc>
                <a:spcPct val="130000"/>
              </a:lnSpc>
              <a:spcBef>
                <a:spcPct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компетентность участников образовательного процесса в решении учебно-познавательных и профессиональных задач с применением информационно-коммуникационных технологий (ИКТ);</a:t>
            </a:r>
          </a:p>
          <a:p>
            <a:pPr indent="-285750" algn="just">
              <a:lnSpc>
                <a:spcPct val="130000"/>
              </a:lnSpc>
              <a:spcBef>
                <a:spcPct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наличие служб поддержки применения ИКТ.</a:t>
            </a:r>
            <a:endParaRPr lang="ru-RU" altLang="ru-RU" dirty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-285750" algn="just">
              <a:lnSpc>
                <a:spcPct val="130000"/>
              </a:lnSpc>
              <a:spcBef>
                <a:spcPct val="0"/>
              </a:spcBef>
              <a:buClr>
                <a:srgbClr val="BC75B0"/>
              </a:buClr>
              <a:buFont typeface="Arial" panose="020B0604020202020204" pitchFamily="34" charset="0"/>
              <a:buChar char="•"/>
            </a:pPr>
            <a:endParaRPr lang="ru-RU" altLang="ru-RU" dirty="0" smtClean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010" y="4612906"/>
            <a:ext cx="3601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ct val="0"/>
              </a:spcBef>
            </a:pPr>
            <a:endParaRPr lang="ru-RU" altLang="ru-RU" sz="2000" dirty="0" smtClean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 smtClean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68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C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926979" y="1575012"/>
            <a:ext cx="10515600" cy="3664646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Контролируемый доступ к информационным и образовательным ресурсам</a:t>
            </a:r>
            <a:endParaRPr lang="ru-RU" sz="5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36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010" y="2706695"/>
            <a:ext cx="5679196" cy="2267867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1" y="6420167"/>
            <a:ext cx="12211051" cy="45719"/>
            <a:chOff x="1" y="6301076"/>
            <a:chExt cx="9143999" cy="55694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6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7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8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9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0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272415" y="251463"/>
            <a:ext cx="11797350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1D71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Контролируемый доступ к ресурсам </a:t>
            </a:r>
            <a:endParaRPr lang="ru-RU" sz="2400" b="1" dirty="0">
              <a:solidFill>
                <a:srgbClr val="1D71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010" y="4612906"/>
            <a:ext cx="3601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ct val="0"/>
              </a:spcBef>
            </a:pPr>
            <a:endParaRPr lang="ru-RU" altLang="ru-RU" sz="2000" dirty="0" smtClean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 smtClean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2415" y="1107807"/>
            <a:ext cx="1126805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Clr>
                <a:srgbClr val="F6921E"/>
              </a:buClr>
            </a:pPr>
            <a:r>
              <a:rPr lang="ru-RU" altLang="ru-RU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Весь контент Дневник.ру (профили пользователей, группы, события, сети</a:t>
            </a:r>
            <a:r>
              <a:rPr lang="ru-RU" altLang="ru-RU" dirty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т.д.) проходит через </a:t>
            </a:r>
            <a:r>
              <a:rPr lang="ru-RU" altLang="ru-RU" dirty="0" err="1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модерацию</a:t>
            </a:r>
            <a:r>
              <a:rPr lang="ru-RU" altLang="ru-RU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altLang="ru-RU" dirty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2415" y="5111050"/>
            <a:ext cx="11654542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spcBef>
                <a:spcPct val="0"/>
              </a:spcBef>
              <a:buClr>
                <a:srgbClr val="BC75B0"/>
              </a:buClr>
            </a:pPr>
            <a:r>
              <a:rPr lang="ru-RU" altLang="ru-RU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Модерация проводится как сотрудниками компании, так и сотрудниками образовательных организаций с ролью </a:t>
            </a:r>
            <a:r>
              <a:rPr lang="ru-RU" altLang="ru-RU" dirty="0" smtClean="0">
                <a:solidFill>
                  <a:srgbClr val="44C5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«Модератор»</a:t>
            </a:r>
            <a:r>
              <a:rPr lang="ru-RU" altLang="ru-RU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Отправить жалобу модератору может любой пользователь, нажав на ссылку </a:t>
            </a:r>
            <a:r>
              <a:rPr lang="ru-RU" altLang="ru-RU" dirty="0" smtClean="0">
                <a:solidFill>
                  <a:srgbClr val="44C5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«Пожаловаться…»</a:t>
            </a:r>
            <a:r>
              <a:rPr lang="ru-RU" altLang="ru-RU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altLang="ru-RU" dirty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380" y="1662929"/>
            <a:ext cx="6054658" cy="2953491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75000"/>
              </a:prstClr>
            </a:outerShdw>
          </a:effectLst>
        </p:spPr>
      </p:pic>
      <p:grpSp>
        <p:nvGrpSpPr>
          <p:cNvPr id="25" name="Группа 5"/>
          <p:cNvGrpSpPr>
            <a:grpSpLocks/>
          </p:cNvGrpSpPr>
          <p:nvPr/>
        </p:nvGrpSpPr>
        <p:grpSpPr bwMode="auto">
          <a:xfrm>
            <a:off x="1" y="907407"/>
            <a:ext cx="12211051" cy="45719"/>
            <a:chOff x="1" y="6301076"/>
            <a:chExt cx="9143999" cy="556948"/>
          </a:xfrm>
        </p:grpSpPr>
        <p:sp>
          <p:nvSpPr>
            <p:cNvPr id="26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7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9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30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31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32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33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786311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BC75B0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endParaRPr lang="ru-RU" sz="56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endParaRPr lang="ru-RU" sz="5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83436" y="1531469"/>
            <a:ext cx="10515600" cy="39839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Взаимодействие ОО с органами управления в сфере образования</a:t>
            </a:r>
            <a:endParaRPr lang="ru-RU" sz="5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7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1" y="6420167"/>
            <a:ext cx="12211051" cy="45719"/>
            <a:chOff x="1" y="6301076"/>
            <a:chExt cx="9143999" cy="55694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6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7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8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9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0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272415" y="251463"/>
            <a:ext cx="11428518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1D71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Взаимодействие ОО с органами управления в сфере образования</a:t>
            </a:r>
            <a:endParaRPr lang="ru-RU" sz="2400" b="1" dirty="0">
              <a:solidFill>
                <a:srgbClr val="1D71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2416" y="1109725"/>
            <a:ext cx="5865991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spcBef>
                <a:spcPct val="0"/>
              </a:spcBef>
            </a:pPr>
            <a:r>
              <a:rPr lang="ru-RU" altLang="ru-RU" dirty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</a:t>
            </a:r>
            <a:r>
              <a:rPr lang="ru-RU" altLang="ru-RU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онтроль за ходом образовательного процесса осуществляют </a:t>
            </a:r>
            <a:r>
              <a:rPr lang="ru-RU" altLang="ru-RU" dirty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органы управления образованием, которые </a:t>
            </a:r>
            <a:r>
              <a:rPr lang="ru-RU" altLang="ru-RU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регистрируются </a:t>
            </a:r>
            <a:r>
              <a:rPr lang="ru-RU" altLang="ru-RU" dirty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проекте и имеют дополнительные возможности по просмотру активности и статистики </a:t>
            </a:r>
            <a:r>
              <a:rPr lang="ru-RU" altLang="ru-RU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образовательных организаций.</a:t>
            </a:r>
            <a:endParaRPr lang="ru-RU" altLang="ru-RU" dirty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endParaRPr lang="ru-RU" alt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010" y="4612906"/>
            <a:ext cx="3601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ct val="0"/>
              </a:spcBef>
            </a:pPr>
            <a:endParaRPr lang="ru-RU" altLang="ru-RU" sz="2000" dirty="0" smtClean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 smtClean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9526" y="1189238"/>
            <a:ext cx="5151407" cy="4709410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grpSp>
        <p:nvGrpSpPr>
          <p:cNvPr id="23" name="Группа 5"/>
          <p:cNvGrpSpPr>
            <a:grpSpLocks/>
          </p:cNvGrpSpPr>
          <p:nvPr/>
        </p:nvGrpSpPr>
        <p:grpSpPr bwMode="auto">
          <a:xfrm>
            <a:off x="1" y="907407"/>
            <a:ext cx="12211051" cy="45719"/>
            <a:chOff x="1" y="6301076"/>
            <a:chExt cx="9143999" cy="556948"/>
          </a:xfrm>
        </p:grpSpPr>
        <p:sp>
          <p:nvSpPr>
            <p:cNvPr id="24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5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6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7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29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30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31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9658" y="3060193"/>
            <a:ext cx="5251732" cy="3056508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466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1" y="6420167"/>
            <a:ext cx="12211051" cy="45719"/>
            <a:chOff x="1" y="6301076"/>
            <a:chExt cx="9143999" cy="55694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6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7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8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9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0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20" name="Прямоугольник 19"/>
          <p:cNvSpPr/>
          <p:nvPr/>
        </p:nvSpPr>
        <p:spPr>
          <a:xfrm>
            <a:off x="269594" y="1109725"/>
            <a:ext cx="11431339" cy="114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</a:t>
            </a:r>
            <a:r>
              <a:rPr lang="ru-RU" altLang="ru-RU" dirty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органы управления образованием </a:t>
            </a: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доступен раздел </a:t>
            </a:r>
            <a:r>
              <a:rPr lang="ru-RU" altLang="ru-RU" dirty="0" smtClean="0">
                <a:solidFill>
                  <a:srgbClr val="BC75B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«Информирование»</a:t>
            </a: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с помощью которого можно осуществлять массовые информационные рассылки от лица организации, выбрав необходимую аудиторию.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09010" y="4612906"/>
            <a:ext cx="3601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ct val="0"/>
              </a:spcBef>
            </a:pPr>
            <a:endParaRPr lang="ru-RU" altLang="ru-RU" sz="2000" dirty="0" smtClean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 smtClean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3838" y="2345467"/>
            <a:ext cx="7743051" cy="3981706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272415" y="251463"/>
            <a:ext cx="11428518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1D71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Взаимодействие ОО с органами управления в сфере образования</a:t>
            </a:r>
            <a:endParaRPr lang="ru-RU" sz="2400" b="1" dirty="0">
              <a:solidFill>
                <a:srgbClr val="1D71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4" name="Группа 5"/>
          <p:cNvGrpSpPr>
            <a:grpSpLocks/>
          </p:cNvGrpSpPr>
          <p:nvPr/>
        </p:nvGrpSpPr>
        <p:grpSpPr bwMode="auto">
          <a:xfrm>
            <a:off x="1" y="907407"/>
            <a:ext cx="12211051" cy="45719"/>
            <a:chOff x="1" y="6301076"/>
            <a:chExt cx="9143999" cy="556948"/>
          </a:xfrm>
        </p:grpSpPr>
        <p:sp>
          <p:nvSpPr>
            <p:cNvPr id="25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6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7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9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30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31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32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1230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1" y="6420167"/>
            <a:ext cx="12211051" cy="45719"/>
            <a:chOff x="1" y="6301076"/>
            <a:chExt cx="9143999" cy="55694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6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7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8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9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0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20" name="Прямоугольник 19"/>
          <p:cNvSpPr/>
          <p:nvPr/>
        </p:nvSpPr>
        <p:spPr>
          <a:xfrm>
            <a:off x="269594" y="1109725"/>
            <a:ext cx="11431339" cy="78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Раздел </a:t>
            </a:r>
            <a:r>
              <a:rPr lang="ru-RU" altLang="ru-RU" dirty="0" smtClean="0">
                <a:solidFill>
                  <a:srgbClr val="BC75B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«Статистика»</a:t>
            </a: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позволяет сотрудникам органов управления образованием самостоятельно и оперативно получать отчёты по школам, что </a:t>
            </a:r>
            <a:r>
              <a:rPr lang="ru-RU" altLang="ru-RU" dirty="0" smtClean="0">
                <a:solidFill>
                  <a:srgbClr val="BC75B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соответствует требованиям ФГОС-3</a:t>
            </a: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09010" y="4612906"/>
            <a:ext cx="3601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ct val="0"/>
              </a:spcBef>
            </a:pPr>
            <a:endParaRPr lang="ru-RU" altLang="ru-RU" sz="2000" dirty="0" smtClean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 smtClean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3013" y="2338599"/>
            <a:ext cx="8504702" cy="3635344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272415" y="251463"/>
            <a:ext cx="11428518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1D71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Взаимодействие ОО с органами управления в сфере образования</a:t>
            </a:r>
            <a:endParaRPr lang="ru-RU" sz="2400" b="1" dirty="0">
              <a:solidFill>
                <a:srgbClr val="1D71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4" name="Группа 5"/>
          <p:cNvGrpSpPr>
            <a:grpSpLocks/>
          </p:cNvGrpSpPr>
          <p:nvPr/>
        </p:nvGrpSpPr>
        <p:grpSpPr bwMode="auto">
          <a:xfrm>
            <a:off x="1" y="907407"/>
            <a:ext cx="12211051" cy="45719"/>
            <a:chOff x="1" y="6301076"/>
            <a:chExt cx="9143999" cy="556948"/>
          </a:xfrm>
        </p:grpSpPr>
        <p:sp>
          <p:nvSpPr>
            <p:cNvPr id="25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6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7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9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30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31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32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9871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921E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56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5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83436" y="1531469"/>
            <a:ext cx="10515600" cy="39259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Соответствие функционирования ИС законодательству РФ</a:t>
            </a:r>
            <a:endParaRPr lang="ru-RU" sz="5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89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1" y="6420167"/>
            <a:ext cx="12211051" cy="45719"/>
            <a:chOff x="1" y="6301076"/>
            <a:chExt cx="9143999" cy="55694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6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7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8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9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0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272415" y="251463"/>
            <a:ext cx="11724852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1D71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Соответствие функционирования ИС законодательству РФ</a:t>
            </a:r>
            <a:endParaRPr lang="ru-RU" sz="2400" b="1" dirty="0">
              <a:solidFill>
                <a:srgbClr val="1D71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010" y="4612906"/>
            <a:ext cx="3601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ct val="0"/>
              </a:spcBef>
            </a:pPr>
            <a:endParaRPr lang="ru-RU" altLang="ru-RU" sz="2000" dirty="0" smtClean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 smtClean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2415" y="1108735"/>
            <a:ext cx="11209272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Clr>
                <a:srgbClr val="F6921E"/>
              </a:buClr>
            </a:pP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Дневник.ру выполняет все необходимые меры по обеспечению безопасности информации.</a:t>
            </a:r>
            <a:endParaRPr lang="ru-RU" altLang="ru-RU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2417" y="1424640"/>
            <a:ext cx="7018973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endParaRPr lang="ru-RU" altLang="ru-RU" dirty="0" smtClean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соответствии с </a:t>
            </a:r>
            <a:r>
              <a:rPr lang="ru-RU" altLang="ru-RU" dirty="0" smtClean="0">
                <a:solidFill>
                  <a:srgbClr val="F692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Федеральным законом №152 «О персональных данных»</a:t>
            </a:r>
            <a:r>
              <a:rPr lang="ru-RU" altLang="ru-RU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компания ООО «Дневник.ру» зарегистрирована Федеральной службой по надзору в сфере связи, информационных технологий и массовых коммуникаций России в реестре операторов персональных данных под регистрационным номером </a:t>
            </a:r>
            <a:r>
              <a:rPr lang="ru-RU" altLang="ru-RU" dirty="0" smtClean="0">
                <a:solidFill>
                  <a:srgbClr val="F692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09-0062296</a:t>
            </a:r>
            <a:r>
              <a:rPr lang="ru-RU" altLang="ru-RU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altLang="ru-RU" dirty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1390" y="1877072"/>
            <a:ext cx="4496783" cy="4035932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grpSp>
        <p:nvGrpSpPr>
          <p:cNvPr id="23" name="Группа 5"/>
          <p:cNvGrpSpPr>
            <a:grpSpLocks/>
          </p:cNvGrpSpPr>
          <p:nvPr/>
        </p:nvGrpSpPr>
        <p:grpSpPr bwMode="auto">
          <a:xfrm>
            <a:off x="1" y="907407"/>
            <a:ext cx="12211051" cy="45719"/>
            <a:chOff x="1" y="6301076"/>
            <a:chExt cx="9143999" cy="556948"/>
          </a:xfrm>
        </p:grpSpPr>
        <p:sp>
          <p:nvSpPr>
            <p:cNvPr id="26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7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9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30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31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32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33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16480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1" y="6420167"/>
            <a:ext cx="12211051" cy="45719"/>
            <a:chOff x="1" y="6301076"/>
            <a:chExt cx="9143999" cy="55694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6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7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8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9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0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272415" y="251463"/>
            <a:ext cx="11530592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1D71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Соответствие функционирования ИС законодательству РФ</a:t>
            </a:r>
            <a:endParaRPr lang="ru-RU" sz="2400" b="1" dirty="0">
              <a:solidFill>
                <a:srgbClr val="1D71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010" y="4612906"/>
            <a:ext cx="3601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ct val="0"/>
              </a:spcBef>
            </a:pPr>
            <a:endParaRPr lang="ru-RU" altLang="ru-RU" sz="2000" dirty="0" smtClean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 smtClean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2415" y="1109725"/>
            <a:ext cx="1120927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buClr>
                <a:srgbClr val="F6921E"/>
              </a:buClr>
            </a:pP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Информационной системой персональных данных «Дневник.ру» (УЗ ИСПДн</a:t>
            </a: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У32) </a:t>
            </a:r>
            <a:r>
              <a:rPr lang="ru-RU" altLang="ru-RU" dirty="0" smtClean="0">
                <a:solidFill>
                  <a:srgbClr val="F692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получен аттестат соответствия</a:t>
            </a: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требованиям нормативной документации по безопасности информации.</a:t>
            </a:r>
            <a:endParaRPr lang="ru-RU" altLang="ru-RU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2418" y="5045220"/>
            <a:ext cx="11797347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endParaRPr lang="ru-RU" altLang="ru-RU" dirty="0" smtClean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Аттестация выполнена </a:t>
            </a:r>
            <a:r>
              <a:rPr lang="ru-RU" altLang="ru-RU" dirty="0" smtClean="0">
                <a:solidFill>
                  <a:srgbClr val="F692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согласно методике и программе аттестационных испытаний</a:t>
            </a:r>
            <a:r>
              <a:rPr lang="ru-RU" altLang="ru-RU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утверждённой заместителем генерального директора СПбФ ФГУП «ЗащитаИнфоТранс» 21 мая 2012 года.</a:t>
            </a:r>
            <a:endParaRPr lang="ru-RU" altLang="ru-RU" dirty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5" name="Группа 5"/>
          <p:cNvGrpSpPr>
            <a:grpSpLocks/>
          </p:cNvGrpSpPr>
          <p:nvPr/>
        </p:nvGrpSpPr>
        <p:grpSpPr bwMode="auto">
          <a:xfrm>
            <a:off x="1" y="907407"/>
            <a:ext cx="12211051" cy="45719"/>
            <a:chOff x="1" y="6301076"/>
            <a:chExt cx="9143999" cy="556948"/>
          </a:xfrm>
        </p:grpSpPr>
        <p:sp>
          <p:nvSpPr>
            <p:cNvPr id="26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7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9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30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31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32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33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9339" y="1975893"/>
            <a:ext cx="2319674" cy="3343617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1706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1" y="6420167"/>
            <a:ext cx="12211051" cy="45719"/>
            <a:chOff x="1" y="6301076"/>
            <a:chExt cx="9143999" cy="55694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6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7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8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9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0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272415" y="251463"/>
            <a:ext cx="11537304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1D71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Соответствие функционирования ИС законодательству РФ</a:t>
            </a:r>
            <a:endParaRPr lang="ru-RU" sz="2400" b="1" dirty="0">
              <a:solidFill>
                <a:srgbClr val="1D71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010" y="4612906"/>
            <a:ext cx="3601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ct val="0"/>
              </a:spcBef>
            </a:pPr>
            <a:endParaRPr lang="ru-RU" altLang="ru-RU" sz="2000" dirty="0" smtClean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 smtClean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2415" y="1109725"/>
            <a:ext cx="11276118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Clr>
                <a:srgbClr val="F6921E"/>
              </a:buClr>
            </a:pP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 «Дневник.ру» прошла процедуру сертификации средств защиты информации и получила </a:t>
            </a: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</a:t>
            </a: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ертификат соответствия.</a:t>
            </a:r>
            <a:endParaRPr lang="ru-RU" altLang="ru-RU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2415" y="5030231"/>
            <a:ext cx="11734055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 «Дневник.ру» соответствует требованиям руководящего документа Гостехкомиссии России «Средства вычислительной техники. Защита от несанкционированного доступа к информации. Показатели защищенности от НСД к информации» для </a:t>
            </a:r>
            <a:r>
              <a:rPr lang="ru-RU" altLang="ru-RU" dirty="0" smtClean="0">
                <a:solidFill>
                  <a:srgbClr val="F692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5-го класса защищённости</a:t>
            </a:r>
            <a:r>
              <a:rPr lang="ru-RU" altLang="ru-RU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altLang="ru-RU" dirty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3" name="Группа 5"/>
          <p:cNvGrpSpPr>
            <a:grpSpLocks/>
          </p:cNvGrpSpPr>
          <p:nvPr/>
        </p:nvGrpSpPr>
        <p:grpSpPr bwMode="auto">
          <a:xfrm>
            <a:off x="1" y="907407"/>
            <a:ext cx="12211051" cy="45719"/>
            <a:chOff x="1" y="6301076"/>
            <a:chExt cx="9143999" cy="556948"/>
          </a:xfrm>
        </p:grpSpPr>
        <p:sp>
          <p:nvSpPr>
            <p:cNvPr id="26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7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9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30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31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32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33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4870" y="1886047"/>
            <a:ext cx="2092393" cy="2926877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2121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C75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ru-RU" sz="5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Реализация ФГОС </a:t>
            </a:r>
          </a:p>
          <a:p>
            <a:pPr algn="ctr">
              <a:lnSpc>
                <a:spcPct val="130000"/>
              </a:lnSpc>
            </a:pPr>
            <a:r>
              <a:rPr lang="ru-RU" sz="5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Дневник.ру.</a:t>
            </a:r>
            <a:endParaRPr lang="ru-RU" sz="5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216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10E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80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79473" y="1886857"/>
            <a:ext cx="10515600" cy="285001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Задачи, которые решает Дневник.ру</a:t>
            </a:r>
            <a:endParaRPr lang="ru-RU" sz="5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19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1" y="6420167"/>
            <a:ext cx="12211051" cy="45719"/>
            <a:chOff x="1" y="6301076"/>
            <a:chExt cx="9143999" cy="55694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6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7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8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9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0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grpSp>
        <p:nvGrpSpPr>
          <p:cNvPr id="11" name="Группа 5"/>
          <p:cNvGrpSpPr>
            <a:grpSpLocks/>
          </p:cNvGrpSpPr>
          <p:nvPr/>
        </p:nvGrpSpPr>
        <p:grpSpPr bwMode="auto">
          <a:xfrm>
            <a:off x="1" y="907407"/>
            <a:ext cx="12211051" cy="45719"/>
            <a:chOff x="1" y="6301076"/>
            <a:chExt cx="9143999" cy="556948"/>
          </a:xfrm>
        </p:grpSpPr>
        <p:sp>
          <p:nvSpPr>
            <p:cNvPr id="12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3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4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5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16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17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8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272415" y="251463"/>
            <a:ext cx="7753078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1D71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Задачи, которые решает Дневник.ру</a:t>
            </a:r>
            <a:endParaRPr lang="ru-RU" sz="2400" b="1" dirty="0">
              <a:solidFill>
                <a:srgbClr val="1D71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010" y="4612906"/>
            <a:ext cx="3601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ct val="0"/>
              </a:spcBef>
            </a:pPr>
            <a:endParaRPr lang="ru-RU" altLang="ru-RU" sz="2000" dirty="0" smtClean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 smtClean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2414" y="1109725"/>
            <a:ext cx="11919585" cy="514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Clr>
                <a:srgbClr val="F6921E"/>
              </a:buClr>
            </a:pPr>
            <a:r>
              <a:rPr lang="ru-RU" altLang="ru-RU" sz="1750" dirty="0" smtClean="0">
                <a:solidFill>
                  <a:srgbClr val="FFD10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органов управления в сфере образования:</a:t>
            </a:r>
            <a:endParaRPr lang="ru-RU" altLang="ru-RU" sz="1750" dirty="0">
              <a:solidFill>
                <a:srgbClr val="FFD10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-285750">
              <a:lnSpc>
                <a:spcPct val="130000"/>
              </a:lnSpc>
              <a:spcBef>
                <a:spcPct val="0"/>
              </a:spcBef>
              <a:buClr>
                <a:srgbClr val="FFD10E"/>
              </a:buClr>
              <a:buFont typeface="Arial" panose="020B0604020202020204" pitchFamily="34" charset="0"/>
              <a:buChar char="•"/>
            </a:pPr>
            <a:r>
              <a:rPr lang="ru-RU" altLang="ru-RU" sz="1750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мониторинг, хранение и аналитика данных о качестве образования, демографических, социологических данных, полученных от подведомственных организаций;</a:t>
            </a:r>
          </a:p>
          <a:p>
            <a:pPr indent="-285750">
              <a:lnSpc>
                <a:spcPct val="130000"/>
              </a:lnSpc>
              <a:spcBef>
                <a:spcPct val="0"/>
              </a:spcBef>
              <a:buClr>
                <a:srgbClr val="FFD10E"/>
              </a:buClr>
              <a:buFont typeface="Arial" panose="020B0604020202020204" pitchFamily="34" charset="0"/>
              <a:buChar char="•"/>
            </a:pPr>
            <a:r>
              <a:rPr lang="ru-RU" altLang="ru-RU" sz="1750" dirty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</a:t>
            </a:r>
            <a:r>
              <a:rPr lang="ru-RU" altLang="ru-RU" sz="1750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алаженный многопрофильный канал коммуникации;</a:t>
            </a:r>
          </a:p>
          <a:p>
            <a:pPr indent="-285750">
              <a:lnSpc>
                <a:spcPct val="130000"/>
              </a:lnSpc>
              <a:spcBef>
                <a:spcPct val="0"/>
              </a:spcBef>
              <a:buClr>
                <a:srgbClr val="FFD10E"/>
              </a:buClr>
              <a:buFont typeface="Arial" panose="020B0604020202020204" pitchFamily="34" charset="0"/>
              <a:buChar char="•"/>
            </a:pPr>
            <a:r>
              <a:rPr lang="ru-RU" altLang="ru-RU" sz="1750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реализация ряда государственных услуг в электронном виде в соответствии с распоряжением правительства РФ от 17 декабря 2009 г. </a:t>
            </a:r>
            <a:r>
              <a:rPr lang="en-US" altLang="ru-RU" sz="1750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ru-RU" altLang="ru-RU" sz="1750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1993-р.</a:t>
            </a:r>
          </a:p>
          <a:p>
            <a:pPr>
              <a:lnSpc>
                <a:spcPct val="130000"/>
              </a:lnSpc>
              <a:spcBef>
                <a:spcPts val="1200"/>
              </a:spcBef>
              <a:buClr>
                <a:srgbClr val="F6921E"/>
              </a:buClr>
            </a:pPr>
            <a:r>
              <a:rPr lang="ru-RU" altLang="ru-RU" sz="1750" dirty="0">
                <a:solidFill>
                  <a:srgbClr val="FFD10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образовательных </a:t>
            </a:r>
            <a:r>
              <a:rPr lang="ru-RU" altLang="ru-RU" sz="1750" dirty="0" smtClean="0">
                <a:solidFill>
                  <a:srgbClr val="FFD10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организаций:</a:t>
            </a:r>
            <a:endParaRPr lang="ru-RU" altLang="ru-RU" sz="1750" dirty="0">
              <a:solidFill>
                <a:srgbClr val="FFD10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-285750">
              <a:lnSpc>
                <a:spcPct val="130000"/>
              </a:lnSpc>
              <a:spcBef>
                <a:spcPct val="0"/>
              </a:spcBef>
              <a:buClr>
                <a:srgbClr val="FFD10E"/>
              </a:buClr>
              <a:buFont typeface="Arial" panose="020B0604020202020204" pitchFamily="34" charset="0"/>
              <a:buChar char="•"/>
            </a:pPr>
            <a:r>
              <a:rPr lang="ru-RU" altLang="ru-RU" sz="1750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организация </a:t>
            </a:r>
            <a:r>
              <a:rPr lang="ru-RU" altLang="ru-RU" sz="1750" dirty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образовательного процесса и обеспечение образовательными </a:t>
            </a:r>
            <a:r>
              <a:rPr lang="ru-RU" altLang="ru-RU" sz="1750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ресурсами;</a:t>
            </a:r>
          </a:p>
          <a:p>
            <a:pPr indent="-285750">
              <a:lnSpc>
                <a:spcPct val="130000"/>
              </a:lnSpc>
              <a:spcBef>
                <a:spcPct val="0"/>
              </a:spcBef>
              <a:buClr>
                <a:srgbClr val="FFD10E"/>
              </a:buClr>
              <a:buFont typeface="Arial" panose="020B0604020202020204" pitchFamily="34" charset="0"/>
              <a:buChar char="•"/>
            </a:pPr>
            <a:r>
              <a:rPr lang="ru-RU" altLang="ru-RU" sz="1750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управление </a:t>
            </a:r>
            <a:r>
              <a:rPr lang="ru-RU" altLang="ru-RU" sz="1750" dirty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образовательным процессом: мониторинг и контроль качества;</a:t>
            </a:r>
          </a:p>
          <a:p>
            <a:pPr indent="-285750">
              <a:lnSpc>
                <a:spcPct val="130000"/>
              </a:lnSpc>
              <a:spcBef>
                <a:spcPct val="0"/>
              </a:spcBef>
              <a:buClr>
                <a:srgbClr val="FFD10E"/>
              </a:buClr>
              <a:buFont typeface="Arial" panose="020B0604020202020204" pitchFamily="34" charset="0"/>
              <a:buChar char="•"/>
            </a:pPr>
            <a:r>
              <a:rPr lang="ru-RU" altLang="ru-RU" sz="1750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возможность </a:t>
            </a:r>
            <a:r>
              <a:rPr lang="ru-RU" altLang="ru-RU" sz="1750" dirty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дистанционного образования;</a:t>
            </a:r>
          </a:p>
          <a:p>
            <a:pPr indent="-285750">
              <a:lnSpc>
                <a:spcPct val="130000"/>
              </a:lnSpc>
              <a:spcBef>
                <a:spcPct val="0"/>
              </a:spcBef>
              <a:buClr>
                <a:srgbClr val="FFD10E"/>
              </a:buClr>
              <a:buFont typeface="Arial" panose="020B0604020202020204" pitchFamily="34" charset="0"/>
              <a:buChar char="•"/>
            </a:pPr>
            <a:r>
              <a:rPr lang="ru-RU" altLang="ru-RU" sz="1750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развитие ОО: </a:t>
            </a:r>
            <a:r>
              <a:rPr lang="ru-RU" altLang="ru-RU" sz="1750" dirty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повышение квалификации педагогов за </a:t>
            </a:r>
            <a:r>
              <a:rPr lang="ru-RU" altLang="ru-RU" sz="1750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счёт </a:t>
            </a:r>
            <a:r>
              <a:rPr lang="ru-RU" altLang="ru-RU" sz="1750" dirty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доступа к современным образовательным технологиям и распространение информации;</a:t>
            </a:r>
          </a:p>
          <a:p>
            <a:pPr indent="-285750">
              <a:lnSpc>
                <a:spcPct val="130000"/>
              </a:lnSpc>
              <a:spcBef>
                <a:spcPct val="0"/>
              </a:spcBef>
              <a:buClr>
                <a:srgbClr val="FFD10E"/>
              </a:buClr>
              <a:buFont typeface="Arial" panose="020B0604020202020204" pitchFamily="34" charset="0"/>
              <a:buChar char="•"/>
            </a:pPr>
            <a:r>
              <a:rPr lang="ru-RU" altLang="ru-RU" sz="1750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реализация </a:t>
            </a:r>
            <a:r>
              <a:rPr lang="ru-RU" altLang="ru-RU" sz="1750" dirty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сетевых образовательных </a:t>
            </a:r>
            <a:r>
              <a:rPr lang="ru-RU" altLang="ru-RU" sz="1750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проектов и построение </a:t>
            </a:r>
            <a:r>
              <a:rPr lang="ru-RU" altLang="ru-RU" sz="1750" dirty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пространства творческой самореализации</a:t>
            </a:r>
            <a:r>
              <a:rPr lang="ru-RU" altLang="ru-RU" sz="1750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altLang="ru-RU" sz="1750" dirty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86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BED63A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80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8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80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124616" y="2884336"/>
            <a:ext cx="10515600" cy="26157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Дневник.ру – это…</a:t>
            </a:r>
            <a:endParaRPr lang="ru-RU" sz="5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06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0" y="6420161"/>
            <a:ext cx="12211050" cy="45719"/>
            <a:chOff x="1" y="6301076"/>
            <a:chExt cx="9143999" cy="55694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6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7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8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9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0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grpSp>
        <p:nvGrpSpPr>
          <p:cNvPr id="11" name="Группа 5"/>
          <p:cNvGrpSpPr>
            <a:grpSpLocks/>
          </p:cNvGrpSpPr>
          <p:nvPr/>
        </p:nvGrpSpPr>
        <p:grpSpPr bwMode="auto">
          <a:xfrm>
            <a:off x="0" y="907403"/>
            <a:ext cx="12211050" cy="45719"/>
            <a:chOff x="1" y="6301076"/>
            <a:chExt cx="9143999" cy="556948"/>
          </a:xfrm>
        </p:grpSpPr>
        <p:sp>
          <p:nvSpPr>
            <p:cNvPr id="12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3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4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5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16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17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8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272414" y="251460"/>
            <a:ext cx="5408296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1D71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Награды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09006" y="4612900"/>
            <a:ext cx="3601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ct val="0"/>
              </a:spcBef>
            </a:pPr>
            <a:endParaRPr lang="ru-RU" altLang="ru-RU" sz="2000" dirty="0" smtClean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 smtClean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7" name="Picture 28" descr="http://i.gyazo.com/b504a1d1fc2b8c8e8407b576f9331ca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780" y="3429000"/>
            <a:ext cx="4008437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6613" y="3389249"/>
            <a:ext cx="2134216" cy="2799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1" descr="g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12023" y="3360738"/>
            <a:ext cx="2148504" cy="2799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1" name="Picture 18" descr="a4eaa71217164168b9dce365ad6a95a1.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02564" y="4503655"/>
            <a:ext cx="1912937" cy="168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1624" y="1371940"/>
            <a:ext cx="2525686" cy="1684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http://t3.gstatic.com/images?q=tbn:ANd9GcRjAkRrzurvCJ-Zd-GIvw9hyMNPLBB0E4OEmMC--6uPR1AGy1MK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9062723" y="2120744"/>
            <a:ext cx="2036510" cy="1115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780" y="1277966"/>
            <a:ext cx="4672592" cy="195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54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0" y="6420161"/>
            <a:ext cx="12211050" cy="45719"/>
            <a:chOff x="1" y="6301076"/>
            <a:chExt cx="9143999" cy="55694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5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6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7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8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9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709006" y="4612900"/>
            <a:ext cx="3601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ct val="0"/>
              </a:spcBef>
            </a:pPr>
            <a:endParaRPr lang="ru-RU" altLang="ru-RU" sz="2000" dirty="0" smtClean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 smtClean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4" name="Picture 2" descr="http://i.gyazo.com/db1e0f70f97f84f0f526149ff60be17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00" y="1911900"/>
            <a:ext cx="5236377" cy="315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http://i.gyazo.com/1cd277aefe7526bcdc057b1ca83ff2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3167" y="1911900"/>
            <a:ext cx="5117233" cy="315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5"/>
          <p:cNvGrpSpPr>
            <a:grpSpLocks/>
          </p:cNvGrpSpPr>
          <p:nvPr/>
        </p:nvGrpSpPr>
        <p:grpSpPr bwMode="auto">
          <a:xfrm>
            <a:off x="0" y="907403"/>
            <a:ext cx="12211050" cy="45719"/>
            <a:chOff x="1" y="6301076"/>
            <a:chExt cx="9143999" cy="556948"/>
          </a:xfrm>
        </p:grpSpPr>
        <p:sp>
          <p:nvSpPr>
            <p:cNvPr id="15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6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7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8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20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21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22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10" name="Прямоугольник 9"/>
          <p:cNvSpPr/>
          <p:nvPr/>
        </p:nvSpPr>
        <p:spPr>
          <a:xfrm>
            <a:off x="126460" y="185052"/>
            <a:ext cx="12065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1D71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Дневник.ру делает образование безопасным и доступным!</a:t>
            </a:r>
            <a:endParaRPr lang="ru-RU" sz="2800" b="1" dirty="0">
              <a:solidFill>
                <a:srgbClr val="1D71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200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5"/>
          <p:cNvGrpSpPr>
            <a:grpSpLocks/>
          </p:cNvGrpSpPr>
          <p:nvPr/>
        </p:nvGrpSpPr>
        <p:grpSpPr bwMode="auto">
          <a:xfrm>
            <a:off x="1" y="6420167"/>
            <a:ext cx="12211051" cy="45719"/>
            <a:chOff x="1" y="6301076"/>
            <a:chExt cx="9143999" cy="55694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30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31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32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33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34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726981" y="4455427"/>
            <a:ext cx="9226915" cy="110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ru-RU" b="1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Адрес: </a:t>
            </a:r>
            <a:r>
              <a:rPr lang="en-US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197101</a:t>
            </a:r>
            <a:r>
              <a:rPr lang="ru-RU" dirty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Санкт-Петербург,</a:t>
            </a:r>
            <a:r>
              <a:rPr lang="en-US" dirty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Петроградская набережная, </a:t>
            </a:r>
            <a:r>
              <a:rPr lang="ru-RU" dirty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36</a:t>
            </a:r>
            <a:r>
              <a:rPr lang="en-US" dirty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dirty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А, </a:t>
            </a:r>
            <a:r>
              <a:rPr lang="ru-RU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офис</a:t>
            </a:r>
            <a:r>
              <a:rPr lang="en-US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309/</a:t>
            </a:r>
            <a:r>
              <a:rPr lang="ru-RU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310</a:t>
            </a:r>
            <a:r>
              <a:rPr lang="en-US" dirty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dirty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b="1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Телефон</a:t>
            </a:r>
            <a:r>
              <a:rPr lang="en-US" b="1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ru-RU" b="1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dirty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r>
              <a:rPr lang="en-US" dirty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dirty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(812)</a:t>
            </a:r>
            <a:r>
              <a:rPr lang="en-US" dirty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490-70-41</a:t>
            </a:r>
            <a:endParaRPr lang="ru-RU" dirty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b="1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</a:t>
            </a:r>
            <a:r>
              <a:rPr lang="ru-RU" b="1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team@company.dnevnik.ru</a:t>
            </a:r>
            <a:endParaRPr lang="ru-RU" dirty="0" smtClean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www.dnevnik.ru</a:t>
            </a:r>
            <a:r>
              <a:rPr lang="en-US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dirty="0">
              <a:solidFill>
                <a:srgbClr val="2E75B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eaLnBrk="1" hangingPunct="1">
              <a:lnSpc>
                <a:spcPct val="130000"/>
              </a:lnSpc>
            </a:pPr>
            <a:endParaRPr lang="ru-RU" dirty="0">
              <a:solidFill>
                <a:srgbClr val="2E75B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eaLnBrk="1" hangingPunct="1">
              <a:lnSpc>
                <a:spcPct val="130000"/>
              </a:lnSpc>
            </a:pPr>
            <a:r>
              <a:rPr lang="ru-RU" dirty="0">
                <a:solidFill>
                  <a:srgbClr val="2E75B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dirty="0">
                <a:solidFill>
                  <a:srgbClr val="2E75B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dirty="0">
              <a:solidFill>
                <a:srgbClr val="2E75B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4508" y="1167965"/>
            <a:ext cx="6194448" cy="243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2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1" y="6420167"/>
            <a:ext cx="12211051" cy="45719"/>
            <a:chOff x="1" y="6301076"/>
            <a:chExt cx="9143999" cy="55694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6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7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8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9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0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grpSp>
        <p:nvGrpSpPr>
          <p:cNvPr id="11" name="Группа 5"/>
          <p:cNvGrpSpPr>
            <a:grpSpLocks/>
          </p:cNvGrpSpPr>
          <p:nvPr/>
        </p:nvGrpSpPr>
        <p:grpSpPr bwMode="auto">
          <a:xfrm>
            <a:off x="1" y="907407"/>
            <a:ext cx="12211051" cy="45719"/>
            <a:chOff x="1" y="6301076"/>
            <a:chExt cx="9143999" cy="556948"/>
          </a:xfrm>
        </p:grpSpPr>
        <p:sp>
          <p:nvSpPr>
            <p:cNvPr id="12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3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4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5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16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17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8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272415" y="251463"/>
            <a:ext cx="9630864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1D71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Реализация ФГОС в Дневник.ру</a:t>
            </a:r>
            <a:endParaRPr lang="ru-RU" sz="2400" b="1" dirty="0">
              <a:solidFill>
                <a:srgbClr val="1D71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2415" y="1109725"/>
            <a:ext cx="11102721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rgbClr val="BC75B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Информационно-образовательная среда образовательной организации должна обеспечивать возможность осуществлять в электронной форме следующие виды деятельности: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  <a:buClr>
                <a:srgbClr val="BC75B0"/>
              </a:buClr>
            </a:pPr>
            <a:endParaRPr lang="ru-RU" alt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010" y="4612906"/>
            <a:ext cx="3601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ct val="0"/>
              </a:spcBef>
            </a:pPr>
            <a:endParaRPr lang="ru-RU" altLang="ru-RU" sz="2000" dirty="0" smtClean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 smtClean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5962252"/>
              </p:ext>
            </p:extLst>
          </p:nvPr>
        </p:nvGraphicFramePr>
        <p:xfrm>
          <a:off x="369950" y="2043620"/>
          <a:ext cx="11025676" cy="39867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512838"/>
                <a:gridCol w="5512838"/>
              </a:tblGrid>
              <a:tr h="3341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Требования ФГОС</a:t>
                      </a:r>
                      <a:endParaRPr lang="ru-RU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Реализация в Дневник.ру</a:t>
                      </a:r>
                      <a:endParaRPr lang="ru-RU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48933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Планирование образовательного процесса.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Поурочное планирование,</a:t>
                      </a:r>
                      <a:r>
                        <a:rPr lang="ru-RU" sz="1600" baseline="0" dirty="0" smtClean="0"/>
                        <a:t> расписание.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83542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Размещение и сохранение материалов образовательного</a:t>
                      </a:r>
                      <a:r>
                        <a:rPr lang="ru-RU" sz="1600" baseline="0" dirty="0" smtClean="0"/>
                        <a:t> процесса, в том числе работ обучающихся и педагогов.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Центр приложений, файлы.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99004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Фиксация хода образовательного процесса и результатов освоения</a:t>
                      </a:r>
                      <a:r>
                        <a:rPr lang="ru-RU" sz="1600" baseline="0" dirty="0" smtClean="0"/>
                        <a:t> основной образовательной программы начального общего образования.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Журналы, отчёты, поурочное планирование.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13366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Взаимодействие между участниками образовательного процесса,</a:t>
                      </a:r>
                      <a:r>
                        <a:rPr lang="ru-RU" sz="1600" baseline="0" dirty="0" smtClean="0"/>
                        <a:t> в том числе дистанционное посредством сети Интернет, возможность использования данных, формируемых в ходе образовательного процесса.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События, объявления, форум, группы, сообщения, электронная почта с доменом </a:t>
                      </a:r>
                      <a:r>
                        <a:rPr lang="en-US" sz="1600" dirty="0" smtClean="0"/>
                        <a:t>@dnevnik.ru</a:t>
                      </a:r>
                      <a:r>
                        <a:rPr lang="ru-RU" sz="1600" dirty="0" smtClean="0"/>
                        <a:t>.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1011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1" y="6420167"/>
            <a:ext cx="12211051" cy="45719"/>
            <a:chOff x="1" y="6301076"/>
            <a:chExt cx="9143999" cy="55694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6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7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8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9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0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grpSp>
        <p:nvGrpSpPr>
          <p:cNvPr id="11" name="Группа 5"/>
          <p:cNvGrpSpPr>
            <a:grpSpLocks/>
          </p:cNvGrpSpPr>
          <p:nvPr/>
        </p:nvGrpSpPr>
        <p:grpSpPr bwMode="auto">
          <a:xfrm>
            <a:off x="1" y="907407"/>
            <a:ext cx="12211051" cy="45719"/>
            <a:chOff x="1" y="6301076"/>
            <a:chExt cx="9143999" cy="556948"/>
          </a:xfrm>
        </p:grpSpPr>
        <p:sp>
          <p:nvSpPr>
            <p:cNvPr id="12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3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4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5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16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17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8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272415" y="251463"/>
            <a:ext cx="9630864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1D71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Реализация ФГОС в Дневник.ру</a:t>
            </a:r>
            <a:endParaRPr lang="ru-RU" sz="2400" b="1" dirty="0">
              <a:solidFill>
                <a:srgbClr val="1D71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010" y="4612906"/>
            <a:ext cx="3601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ct val="0"/>
              </a:spcBef>
            </a:pPr>
            <a:endParaRPr lang="ru-RU" altLang="ru-RU" sz="2000" dirty="0" smtClean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 smtClean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9650565"/>
              </p:ext>
            </p:extLst>
          </p:nvPr>
        </p:nvGraphicFramePr>
        <p:xfrm>
          <a:off x="400946" y="1216480"/>
          <a:ext cx="10974190" cy="50330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91465"/>
                <a:gridCol w="5482725"/>
              </a:tblGrid>
              <a:tr h="47547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Требования ФГОС</a:t>
                      </a:r>
                      <a:endParaRPr lang="ru-RU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Реализация в Дневник.ру</a:t>
                      </a:r>
                      <a:endParaRPr lang="ru-RU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173622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Контролируемый доступ</a:t>
                      </a:r>
                      <a:r>
                        <a:rPr lang="ru-RU" sz="1600" baseline="0" dirty="0" smtClean="0"/>
                        <a:t> участников образовательного процесса к информационным образовательным ресурсам в сети Интернет (ограничение доступа к информации, несовместимой с задачами духовно-нравственного развития и воспитания обучающихся).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Модерация всего содержимого сайта.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141068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Взаимодействие образовательной</a:t>
                      </a:r>
                      <a:r>
                        <a:rPr lang="ru-RU" sz="1600" baseline="0" dirty="0" smtClean="0"/>
                        <a:t> организации </a:t>
                      </a:r>
                      <a:r>
                        <a:rPr lang="ru-RU" sz="1600" dirty="0" smtClean="0"/>
                        <a:t>с органами, осуществляющими</a:t>
                      </a:r>
                      <a:r>
                        <a:rPr lang="ru-RU" sz="1600" baseline="0" dirty="0" smtClean="0"/>
                        <a:t> управление в сфере образования, и с другими образовательными организациями.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Регистрация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организаций, обеспечивающих получение начального и специального профессионального образования, а так</a:t>
                      </a:r>
                      <a:r>
                        <a:rPr lang="ru-RU" sz="1600" baseline="0" dirty="0" smtClean="0"/>
                        <a:t>же органов регионального и муниципального управления образованием.</a:t>
                      </a:r>
                      <a:endParaRPr lang="ru-R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1410685">
                <a:tc>
                  <a:txBody>
                    <a:bodyPr/>
                    <a:lstStyle/>
                    <a:p>
                      <a:pPr lvl="0" algn="l"/>
                      <a:r>
                        <a:rPr lang="ru-RU" sz="1600" kern="1200" dirty="0" smtClean="0">
                          <a:effectLst/>
                        </a:rPr>
                        <a:t>Функционирование информационной образовательной среды должно соответствовать законодательству Российской Федерации.</a:t>
                      </a:r>
                      <a:endParaRPr lang="ru-RU" sz="16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Регистрация</a:t>
                      </a:r>
                      <a:r>
                        <a:rPr lang="ru-RU" sz="1600" baseline="0" dirty="0" smtClean="0"/>
                        <a:t> системы в р</a:t>
                      </a:r>
                      <a:r>
                        <a:rPr lang="ru-RU" sz="1600" dirty="0" smtClean="0"/>
                        <a:t>еестре операторов персональных данных, наличие всех необходимых сертификатов соответствия</a:t>
                      </a:r>
                      <a:r>
                        <a:rPr lang="ru-RU" sz="1600" baseline="0" dirty="0" smtClean="0"/>
                        <a:t> безопасности персональных данных.</a:t>
                      </a:r>
                      <a:endParaRPr lang="ru-RU" sz="16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885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92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038307" y="1778000"/>
            <a:ext cx="10515600" cy="3108807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Планирование образовательного процесса</a:t>
            </a:r>
            <a:endParaRPr lang="ru-RU" sz="5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637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1" y="6420167"/>
            <a:ext cx="12211051" cy="45719"/>
            <a:chOff x="1" y="6301076"/>
            <a:chExt cx="9143999" cy="55694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6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7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8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9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0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grpSp>
        <p:nvGrpSpPr>
          <p:cNvPr id="11" name="Группа 5"/>
          <p:cNvGrpSpPr>
            <a:grpSpLocks/>
          </p:cNvGrpSpPr>
          <p:nvPr/>
        </p:nvGrpSpPr>
        <p:grpSpPr bwMode="auto">
          <a:xfrm>
            <a:off x="1" y="907407"/>
            <a:ext cx="12211051" cy="45719"/>
            <a:chOff x="1" y="6301076"/>
            <a:chExt cx="9143999" cy="556948"/>
          </a:xfrm>
        </p:grpSpPr>
        <p:sp>
          <p:nvSpPr>
            <p:cNvPr id="12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3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4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5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16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17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8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272415" y="251463"/>
            <a:ext cx="8969556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1D71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Планирование образовательного процесса</a:t>
            </a:r>
            <a:endParaRPr lang="ru-RU" sz="2400" b="1" dirty="0">
              <a:solidFill>
                <a:srgbClr val="1D71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010" y="4612906"/>
            <a:ext cx="3601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ct val="0"/>
              </a:spcBef>
            </a:pPr>
            <a:endParaRPr lang="ru-RU" altLang="ru-RU" sz="2000" dirty="0" smtClean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 smtClean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2414" y="1109725"/>
            <a:ext cx="1166355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Clr>
                <a:srgbClr val="F6921E"/>
              </a:buClr>
            </a:pPr>
            <a:r>
              <a:rPr lang="ru-RU" altLang="ru-RU" dirty="0" smtClean="0">
                <a:solidFill>
                  <a:srgbClr val="F692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Поурочное планирование позволяет:</a:t>
            </a:r>
          </a:p>
          <a:p>
            <a:pPr marL="285750" indent="-285750">
              <a:lnSpc>
                <a:spcPct val="130000"/>
              </a:lnSpc>
              <a:spcBef>
                <a:spcPct val="0"/>
              </a:spcBef>
              <a:buClr>
                <a:srgbClr val="F6921E"/>
              </a:buClr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отобразить учебный план на определённый период обучения (полугодие, триместр, четверть);</a:t>
            </a:r>
          </a:p>
          <a:p>
            <a:pPr marL="285750" indent="-285750">
              <a:lnSpc>
                <a:spcPct val="130000"/>
              </a:lnSpc>
              <a:spcBef>
                <a:spcPct val="0"/>
              </a:spcBef>
              <a:buClr>
                <a:srgbClr val="F6921E"/>
              </a:buClr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внести темы уроков, домашние задания;</a:t>
            </a:r>
            <a:endParaRPr lang="ru-RU" altLang="ru-RU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30000"/>
              </a:lnSpc>
              <a:spcBef>
                <a:spcPct val="0"/>
              </a:spcBef>
              <a:buClr>
                <a:srgbClr val="F6921E"/>
              </a:buClr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прикреплять к домашним заданиям 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6921E"/>
              </a:buClr>
            </a:pP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файлы.</a:t>
            </a:r>
            <a:endParaRPr lang="ru-RU" altLang="ru-RU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2414" y="3081989"/>
            <a:ext cx="4738498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 предметов, разделённых на учебные группы, поурочное планирование формируется для каждой подгруппы отдельно. Это позволяет преподавателям вносить темы и домашние задания только для своей группы. </a:t>
            </a:r>
            <a:endParaRPr lang="ru-RU" altLang="ru-RU" dirty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6256" y="2449605"/>
            <a:ext cx="6839711" cy="3733285"/>
          </a:xfrm>
          <a:prstGeom prst="rect">
            <a:avLst/>
          </a:prstGeom>
          <a:effectLst>
            <a:outerShdw blurRad="292100" dist="139700" dir="2700000" algn="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54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1" y="6420167"/>
            <a:ext cx="12211051" cy="45719"/>
            <a:chOff x="1" y="6301076"/>
            <a:chExt cx="9143999" cy="55694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6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7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8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9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0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grpSp>
        <p:nvGrpSpPr>
          <p:cNvPr id="11" name="Группа 5"/>
          <p:cNvGrpSpPr>
            <a:grpSpLocks/>
          </p:cNvGrpSpPr>
          <p:nvPr/>
        </p:nvGrpSpPr>
        <p:grpSpPr bwMode="auto">
          <a:xfrm>
            <a:off x="1" y="907407"/>
            <a:ext cx="12211051" cy="45719"/>
            <a:chOff x="1" y="6301076"/>
            <a:chExt cx="9143999" cy="556948"/>
          </a:xfrm>
        </p:grpSpPr>
        <p:sp>
          <p:nvSpPr>
            <p:cNvPr id="12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3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4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5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16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17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8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272415" y="251463"/>
            <a:ext cx="8969556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1D71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Планирование образовательного процесса</a:t>
            </a:r>
            <a:endParaRPr lang="ru-RU" sz="2400" b="1" dirty="0">
              <a:solidFill>
                <a:srgbClr val="1D71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010" y="4612906"/>
            <a:ext cx="3601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ct val="0"/>
              </a:spcBef>
            </a:pPr>
            <a:endParaRPr lang="ru-RU" altLang="ru-RU" sz="2000" dirty="0" smtClean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 smtClean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2415" y="1109725"/>
            <a:ext cx="1120927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Clr>
                <a:srgbClr val="F6921E"/>
              </a:buClr>
            </a:pP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Расписание обеспечивает лёгкое и удобное внесение уроков, а также содержит инструменты для их замены </a:t>
            </a:r>
            <a:r>
              <a:rPr lang="en-US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переноса или отмены.</a:t>
            </a:r>
            <a:endParaRPr lang="ru-RU" altLang="ru-RU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2438" y="1965768"/>
            <a:ext cx="6145851" cy="4170850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2183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1" y="6420167"/>
            <a:ext cx="12211051" cy="45719"/>
            <a:chOff x="1" y="6301076"/>
            <a:chExt cx="9143999" cy="55694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6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7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8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9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0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grpSp>
        <p:nvGrpSpPr>
          <p:cNvPr id="11" name="Группа 5"/>
          <p:cNvGrpSpPr>
            <a:grpSpLocks/>
          </p:cNvGrpSpPr>
          <p:nvPr/>
        </p:nvGrpSpPr>
        <p:grpSpPr bwMode="auto">
          <a:xfrm>
            <a:off x="1" y="907407"/>
            <a:ext cx="12211051" cy="45719"/>
            <a:chOff x="1" y="6301076"/>
            <a:chExt cx="9143999" cy="556948"/>
          </a:xfrm>
        </p:grpSpPr>
        <p:sp>
          <p:nvSpPr>
            <p:cNvPr id="12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3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4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5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16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17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8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272415" y="251463"/>
            <a:ext cx="8969556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1D71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Планирование образовательного процесса</a:t>
            </a:r>
            <a:endParaRPr lang="ru-RU" sz="2400" b="1" dirty="0">
              <a:solidFill>
                <a:srgbClr val="1D71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010" y="4612906"/>
            <a:ext cx="3601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ct val="0"/>
              </a:spcBef>
            </a:pPr>
            <a:endParaRPr lang="ru-RU" altLang="ru-RU" sz="2000" dirty="0" smtClean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 smtClean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2416" y="1109725"/>
            <a:ext cx="11209272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Clr>
                <a:srgbClr val="F6921E"/>
              </a:buClr>
            </a:pP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Раздел «Расписание» позволяет планировать не только учебную, но и внеурочную деятельность. Существует возможность добавить в расписание такие события, как классный час, факультативы и курсы по выбору.</a:t>
            </a:r>
            <a:endParaRPr lang="ru-RU" altLang="ru-RU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5840" y="2128573"/>
            <a:ext cx="5219048" cy="2647619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272415" y="5030585"/>
            <a:ext cx="11521649" cy="78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rgbClr val="8082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Это позволяет полностью отобразить общую учебную нагрузку, а также состав и структуру учебного плана. </a:t>
            </a:r>
            <a:endParaRPr lang="ru-RU" altLang="ru-RU" dirty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2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B2EA70244A77541889FCFB0A15F0D27" ma:contentTypeVersion="18" ma:contentTypeDescription="Создание документа." ma:contentTypeScope="" ma:versionID="e2aca5fd39bd4e8a7a03122498d3a0f5">
  <xsd:schema xmlns:xsd="http://www.w3.org/2001/XMLSchema" xmlns:xs="http://www.w3.org/2001/XMLSchema" xmlns:p="http://schemas.microsoft.com/office/2006/metadata/properties" xmlns:ns2="5517d37a-598a-45ca-8ff8-e01a9261df8b" xmlns:ns3="e87a1e3b-9bd3-4646-8995-c502b9ca2f36" targetNamespace="http://schemas.microsoft.com/office/2006/metadata/properties" ma:root="true" ma:fieldsID="07f9448487419f59bc59f9671260b7ec" ns2:_="" ns3:_="">
    <xsd:import namespace="5517d37a-598a-45ca-8ff8-e01a9261df8b"/>
    <xsd:import namespace="e87a1e3b-9bd3-4646-8995-c502b9ca2f36"/>
    <xsd:element name="properties">
      <xsd:complexType>
        <xsd:sequence>
          <xsd:element name="documentManagement">
            <xsd:complexType>
              <xsd:all>
                <xsd:element ref="ns2:Статус" minOccurs="0"/>
                <xsd:element ref="ns3:Notify" minOccurs="0"/>
                <xsd:element ref="ns3:Notify_x0028_1_x0029_" minOccurs="0"/>
                <xsd:element ref="ns3:Notify_x0028_1_x0029_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7d37a-598a-45ca-8ff8-e01a9261df8b" elementFormDefault="qualified">
    <xsd:import namespace="http://schemas.microsoft.com/office/2006/documentManagement/types"/>
    <xsd:import namespace="http://schemas.microsoft.com/office/infopath/2007/PartnerControls"/>
    <xsd:element name="Статус" ma:index="8" nillable="true" ma:displayName="Статус" ma:default="В работе" ma:description="Статус документа" ma:format="Dropdown" ma:internalName="_x0421__x0442__x0430__x0442__x0443__x0441_">
      <xsd:simpleType>
        <xsd:restriction base="dms:Choice">
          <xsd:enumeration value="В работе"/>
          <xsd:enumeration value="Проверен"/>
          <xsd:enumeration value="Готов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a1e3b-9bd3-4646-8995-c502b9ca2f36" elementFormDefault="qualified">
    <xsd:import namespace="http://schemas.microsoft.com/office/2006/documentManagement/types"/>
    <xsd:import namespace="http://schemas.microsoft.com/office/infopath/2007/PartnerControls"/>
    <xsd:element name="Notify" ma:index="9" nillable="true" ma:displayName="Notify" ma:internalName="Notify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Notify_x0028_1_x0029_" ma:index="11" nillable="true" ma:displayName="Notify" ma:internalName="Notify_x0028_1_x0029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Notify_x0028_1_x0029_0" ma:index="12" nillable="true" ma:displayName="Notify" ma:internalName="Notify_x0028_1_x0029_0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Статус xmlns="5517d37a-598a-45ca-8ff8-e01a9261df8b">В работе</Статус>
    <Notify_x0028_1_x0029_ xmlns="e87a1e3b-9bd3-4646-8995-c502b9ca2f36">
      <Url xsi:nil="true"/>
      <Description xsi:nil="true"/>
    </Notify_x0028_1_x0029_>
    <Notify xmlns="e87a1e3b-9bd3-4646-8995-c502b9ca2f36">
      <Url xsi:nil="true"/>
      <Description xsi:nil="true"/>
    </Notify>
    <Notify_x0028_1_x0029_0 xmlns="e87a1e3b-9bd3-4646-8995-c502b9ca2f36">
      <Url xsi:nil="true"/>
      <Description xsi:nil="true"/>
    </Notify_x0028_1_x0029_0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A73566-8B3F-4CC3-8454-73ACC3428B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17d37a-598a-45ca-8ff8-e01a9261df8b"/>
    <ds:schemaRef ds:uri="e87a1e3b-9bd3-4646-8995-c502b9ca2f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89566F-E73C-448E-B0C8-9FB0FD6C0A8B}">
  <ds:schemaRefs>
    <ds:schemaRef ds:uri="http://schemas.microsoft.com/office/2006/documentManagement/types"/>
    <ds:schemaRef ds:uri="http://schemas.microsoft.com/office/2006/metadata/properties"/>
    <ds:schemaRef ds:uri="e87a1e3b-9bd3-4646-8995-c502b9ca2f36"/>
    <ds:schemaRef ds:uri="http://purl.org/dc/terms/"/>
    <ds:schemaRef ds:uri="5517d37a-598a-45ca-8ff8-e01a9261df8b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695EE0-4868-4C39-8768-4A14DB8322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8753</TotalTime>
  <Words>1193</Words>
  <Application>Microsoft Office PowerPoint</Application>
  <PresentationFormat>Произвольный</PresentationFormat>
  <Paragraphs>138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Ильгова</dc:creator>
  <cp:lastModifiedBy>Admin</cp:lastModifiedBy>
  <cp:revision>306</cp:revision>
  <dcterms:created xsi:type="dcterms:W3CDTF">2014-01-22T09:08:16Z</dcterms:created>
  <dcterms:modified xsi:type="dcterms:W3CDTF">2016-09-01T09:34:50Z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0x0101007B2EA70244A77541889FCFB0A15F0D27</vt:lpwstr>
  </property>
</Properties>
</file>